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gif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4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41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43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52FA089D-006E-4BDF-BFB6-D144D22BF77C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85800"/>
            <a:ext cx="6095520" cy="3428640"/>
          </a:xfrm>
          <a:prstGeom prst="rect">
            <a:avLst/>
          </a:prstGeom>
        </p:spPr>
      </p:sp>
      <p:sp>
        <p:nvSpPr>
          <p:cNvPr id="179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Lets get it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240" y="685800"/>
            <a:ext cx="6095520" cy="3428640"/>
          </a:xfrm>
          <a:prstGeom prst="rect">
            <a:avLst/>
          </a:prstGeom>
        </p:spPr>
      </p:sp>
      <p:sp>
        <p:nvSpPr>
          <p:cNvPr id="181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Don't forget the motivation.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</p:sp>
      <p:sp>
        <p:nvSpPr>
          <p:cNvPr id="183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6040" cy="4114440"/>
          </a:xfrm>
          <a:prstGeom prst="rect">
            <a:avLst/>
          </a:prstGeom>
        </p:spPr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100" b="0" strike="noStrike" spc="-1">
                <a:latin typeface="Arial"/>
              </a:rPr>
              <a:t>Need to consolidate this text</a:t>
            </a:r>
            <a:endParaRPr lang="en-US" sz="11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14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63040" y="2571840"/>
            <a:ext cx="8017920" cy="41580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15000"/>
              </a:lnSpc>
              <a:tabLst>
                <a:tab pos="0" algn="l"/>
              </a:tabLst>
            </a:pP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ebris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I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n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S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pace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utonomous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R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emoval </a:t>
            </a:r>
            <a:r>
              <a:rPr lang="en" sz="2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</a:t>
            </a:r>
            <a:r>
              <a:rPr lang="en" sz="2000" b="0" strike="noStrike" spc="-1">
                <a:solidFill>
                  <a:srgbClr val="FFFFFF"/>
                </a:solidFill>
                <a:latin typeface="Arial"/>
                <a:ea typeface="Arial"/>
              </a:rPr>
              <a:t>echanism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tabLst>
                <a:tab pos="0" algn="l"/>
              </a:tabLst>
            </a:pPr>
            <a:endParaRPr lang="en-US" sz="2000" b="0" strike="noStrike" spc="-1">
              <a:latin typeface="Arial"/>
            </a:endParaRPr>
          </a:p>
          <a:p>
            <a:pPr algn="ctr"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Arial"/>
                <a:ea typeface="Arial"/>
              </a:rPr>
              <a:t>12/4/2020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439200" y="1402200"/>
            <a:ext cx="8265600" cy="7405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>
                <a:solidFill>
                  <a:srgbClr val="FFFFFF"/>
                </a:solidFill>
                <a:latin typeface="Arial"/>
                <a:ea typeface="Arial"/>
              </a:rPr>
              <a:t>DISARM Milestone 3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Picture 138"/>
          <p:cNvPicPr/>
          <p:nvPr/>
        </p:nvPicPr>
        <p:blipFill>
          <a:blip r:embed="rId2"/>
          <a:stretch/>
        </p:blipFill>
        <p:spPr>
          <a:xfrm>
            <a:off x="556200" y="1554480"/>
            <a:ext cx="8222040" cy="1920240"/>
          </a:xfrm>
          <a:prstGeom prst="rect">
            <a:avLst/>
          </a:prstGeom>
          <a:ln>
            <a:noFill/>
          </a:ln>
        </p:spPr>
      </p:pic>
      <p:sp>
        <p:nvSpPr>
          <p:cNvPr id="140" name="TextShape 1"/>
          <p:cNvSpPr txBox="1"/>
          <p:nvPr/>
        </p:nvSpPr>
        <p:spPr>
          <a:xfrm>
            <a:off x="549360" y="365760"/>
            <a:ext cx="4388400" cy="503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2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disarm_spawn.launch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extShape 1"/>
          <p:cNvSpPr txBox="1"/>
          <p:nvPr/>
        </p:nvSpPr>
        <p:spPr>
          <a:xfrm>
            <a:off x="2743200" y="136440"/>
            <a:ext cx="4018320" cy="5036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" sz="2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disarm.gazebo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142" name="Picture 141"/>
          <p:cNvPicPr/>
          <p:nvPr/>
        </p:nvPicPr>
        <p:blipFill>
          <a:blip r:embed="rId2"/>
          <a:stretch/>
        </p:blipFill>
        <p:spPr>
          <a:xfrm>
            <a:off x="1377435" y="640080"/>
            <a:ext cx="5818680" cy="41047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Google Shape;505;p40_0"/>
          <p:cNvPicPr/>
          <p:nvPr/>
        </p:nvPicPr>
        <p:blipFill>
          <a:blip r:embed="rId2"/>
          <a:stretch/>
        </p:blipFill>
        <p:spPr>
          <a:xfrm>
            <a:off x="3890453" y="1446029"/>
            <a:ext cx="5136589" cy="2894388"/>
          </a:xfrm>
          <a:prstGeom prst="rect">
            <a:avLst/>
          </a:prstGeom>
          <a:ln>
            <a:noFill/>
          </a:ln>
        </p:spPr>
      </p:pic>
      <p:sp>
        <p:nvSpPr>
          <p:cNvPr id="144" name="TextShape 1"/>
          <p:cNvSpPr txBox="1"/>
          <p:nvPr/>
        </p:nvSpPr>
        <p:spPr>
          <a:xfrm>
            <a:off x="2359800" y="640080"/>
            <a:ext cx="4955400" cy="91620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>
            <a:noAutofit/>
          </a:bodyPr>
          <a:lstStyle/>
          <a:p>
            <a:r>
              <a:rPr lang="en-US" sz="2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Result Simulation Launch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3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578E5AE0-FA89-40EC-A753-0346C4AABB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546" y="1463629"/>
            <a:ext cx="3424748" cy="2876788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extShape 1"/>
          <p:cNvSpPr txBox="1"/>
          <p:nvPr/>
        </p:nvSpPr>
        <p:spPr>
          <a:xfrm>
            <a:off x="1068480" y="590400"/>
            <a:ext cx="7364160" cy="620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2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Next Steps</a:t>
            </a:r>
            <a:endParaRPr lang="en-US" sz="2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1613520" y="1033920"/>
            <a:ext cx="6273720" cy="730800"/>
          </a:xfrm>
          <a:prstGeom prst="rect">
            <a:avLst/>
          </a:prstGeom>
          <a:noFill/>
          <a:ln>
            <a:noFill/>
          </a:ln>
        </p:spPr>
        <p:txBody>
          <a:bodyPr lIns="36000" tIns="0" bIns="0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endParaRPr lang="en-US" sz="3200" b="0" strike="noStrike" spc="-1" dirty="0">
              <a:latin typeface="Arial"/>
            </a:endParaRPr>
          </a:p>
          <a:p>
            <a:pPr marL="457200" indent="-342720">
              <a:lnSpc>
                <a:spcPct val="100000"/>
              </a:lnSpc>
              <a:spcBef>
                <a:spcPts val="1599"/>
              </a:spcBef>
              <a:buClr>
                <a:srgbClr val="FFFFFF"/>
              </a:buClr>
              <a:buFont typeface="Roboto Mono"/>
              <a:buChar char="-"/>
              <a:tabLst>
                <a:tab pos="0" algn="l"/>
              </a:tabLst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Fix sensor range not working properly</a:t>
            </a:r>
            <a:endParaRPr lang="en-US" sz="1800" b="0" strike="noStrike" spc="-1" dirty="0">
              <a:latin typeface="Arial"/>
            </a:endParaRPr>
          </a:p>
          <a:p>
            <a:pPr marL="457200" indent="-342720">
              <a:lnSpc>
                <a:spcPct val="100000"/>
              </a:lnSpc>
              <a:spcBef>
                <a:spcPts val="1599"/>
              </a:spcBef>
              <a:buClr>
                <a:srgbClr val="FFFFFF"/>
              </a:buClr>
              <a:buFont typeface="Roboto Mono"/>
              <a:buChar char="-"/>
              <a:tabLst>
                <a:tab pos="0" algn="l"/>
              </a:tabLst>
            </a:pPr>
            <a:r>
              <a:rPr lang="en" sz="1800" b="0" strike="noStrike" spc="-1" dirty="0">
                <a:solidFill>
                  <a:srgbClr val="FFFFFF"/>
                </a:solidFill>
                <a:latin typeface="Roboto Mono"/>
                <a:ea typeface="Roboto Mono"/>
              </a:rPr>
              <a:t> Complete rest of simulation requirements, demonstrating DISARM welding unto test debris before next semester</a:t>
            </a:r>
          </a:p>
          <a:p>
            <a:pPr marL="457200" indent="-342720">
              <a:lnSpc>
                <a:spcPct val="100000"/>
              </a:lnSpc>
              <a:spcBef>
                <a:spcPts val="1599"/>
              </a:spcBef>
              <a:buClr>
                <a:srgbClr val="FFFFFF"/>
              </a:buClr>
              <a:buFont typeface="Roboto Mono"/>
              <a:buChar char="-"/>
              <a:tabLst>
                <a:tab pos="0" algn="l"/>
              </a:tabLst>
            </a:pPr>
            <a:r>
              <a:rPr lang="en" spc="-1" dirty="0">
                <a:solidFill>
                  <a:srgbClr val="FFFFFF"/>
                </a:solidFill>
                <a:latin typeface="Roboto Mono"/>
              </a:rPr>
              <a:t>Apply simulation code unto real-world devices upon purhcase</a:t>
            </a:r>
            <a:endParaRPr lang="en-US" sz="1800" b="0" strike="noStrike" spc="-1" dirty="0">
              <a:latin typeface="Arial"/>
            </a:endParaRPr>
          </a:p>
        </p:txBody>
      </p:sp>
      <p:grpSp>
        <p:nvGrpSpPr>
          <p:cNvPr id="147" name="Group 3"/>
          <p:cNvGrpSpPr/>
          <p:nvPr/>
        </p:nvGrpSpPr>
        <p:grpSpPr>
          <a:xfrm>
            <a:off x="243720" y="348120"/>
            <a:ext cx="95760" cy="4447440"/>
            <a:chOff x="243720" y="348120"/>
            <a:chExt cx="95760" cy="4447440"/>
          </a:xfrm>
        </p:grpSpPr>
        <p:grpSp>
          <p:nvGrpSpPr>
            <p:cNvPr id="148" name="Group 4"/>
            <p:cNvGrpSpPr/>
            <p:nvPr/>
          </p:nvGrpSpPr>
          <p:grpSpPr>
            <a:xfrm>
              <a:off x="243720" y="4408560"/>
              <a:ext cx="95760" cy="387000"/>
              <a:chOff x="243720" y="4408560"/>
              <a:chExt cx="95760" cy="387000"/>
            </a:xfrm>
          </p:grpSpPr>
          <p:sp>
            <p:nvSpPr>
              <p:cNvPr id="149" name="CustomShape 5"/>
              <p:cNvSpPr/>
              <p:nvPr/>
            </p:nvSpPr>
            <p:spPr>
              <a:xfrm>
                <a:off x="243720" y="440856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0" name="CustomShape 6"/>
              <p:cNvSpPr/>
              <p:nvPr/>
            </p:nvSpPr>
            <p:spPr>
              <a:xfrm>
                <a:off x="243720" y="45374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1" name="CustomShape 7"/>
              <p:cNvSpPr/>
              <p:nvPr/>
            </p:nvSpPr>
            <p:spPr>
              <a:xfrm>
                <a:off x="243720" y="46663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2" name="CustomShape 8"/>
              <p:cNvSpPr/>
              <p:nvPr/>
            </p:nvSpPr>
            <p:spPr>
              <a:xfrm>
                <a:off x="243720" y="4795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153" name="CustomShape 9"/>
            <p:cNvSpPr/>
            <p:nvPr/>
          </p:nvSpPr>
          <p:spPr>
            <a:xfrm rot="10800000">
              <a:off x="291240" y="1604160"/>
              <a:ext cx="360" cy="193572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54" name="Group 10"/>
            <p:cNvGrpSpPr/>
            <p:nvPr/>
          </p:nvGrpSpPr>
          <p:grpSpPr>
            <a:xfrm>
              <a:off x="243720" y="348120"/>
              <a:ext cx="95760" cy="387360"/>
              <a:chOff x="243720" y="348120"/>
              <a:chExt cx="95760" cy="387360"/>
            </a:xfrm>
          </p:grpSpPr>
          <p:sp>
            <p:nvSpPr>
              <p:cNvPr id="155" name="CustomShape 11"/>
              <p:cNvSpPr/>
              <p:nvPr/>
            </p:nvSpPr>
            <p:spPr>
              <a:xfrm>
                <a:off x="243720" y="348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6" name="CustomShape 12"/>
              <p:cNvSpPr/>
              <p:nvPr/>
            </p:nvSpPr>
            <p:spPr>
              <a:xfrm>
                <a:off x="243720" y="4770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7" name="CustomShape 13"/>
              <p:cNvSpPr/>
              <p:nvPr/>
            </p:nvSpPr>
            <p:spPr>
              <a:xfrm>
                <a:off x="243720" y="6062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58" name="CustomShape 14"/>
              <p:cNvSpPr/>
              <p:nvPr/>
            </p:nvSpPr>
            <p:spPr>
              <a:xfrm>
                <a:off x="243720" y="735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pic>
        <p:nvPicPr>
          <p:cNvPr id="159" name="Google Shape;665;p52"/>
          <p:cNvPicPr/>
          <p:nvPr/>
        </p:nvPicPr>
        <p:blipFill>
          <a:blip r:embed="rId4"/>
          <a:srcRect l="41556" r="41250"/>
          <a:stretch/>
        </p:blipFill>
        <p:spPr>
          <a:xfrm>
            <a:off x="685440" y="434808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0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TextShape 1"/>
          <p:cNvSpPr txBox="1"/>
          <p:nvPr/>
        </p:nvSpPr>
        <p:spPr>
          <a:xfrm>
            <a:off x="1298160" y="348120"/>
            <a:ext cx="6771240" cy="19357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8200" b="0" strike="noStrike" spc="-1">
                <a:solidFill>
                  <a:srgbClr val="FFFFFF"/>
                </a:solidFill>
                <a:latin typeface="Arial"/>
                <a:ea typeface="Arial"/>
              </a:rPr>
              <a:t>THANK YOU!</a:t>
            </a:r>
            <a:endParaRPr lang="en-US" sz="82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1" name="CustomShape 2"/>
          <p:cNvSpPr/>
          <p:nvPr/>
        </p:nvSpPr>
        <p:spPr>
          <a:xfrm>
            <a:off x="623160" y="2571840"/>
            <a:ext cx="2652120" cy="15123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Kyle Watkins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Project Manager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watkinsk2017@my.fit.edu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Luca Rizza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Systems 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lrizza2017@my.fit.edu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Laura Guziczek,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lguziczek2018@my.fit.edu</a:t>
            </a:r>
            <a:endParaRPr lang="en-US" sz="1000" b="0" strike="noStrike" spc="-1">
              <a:latin typeface="Arial"/>
            </a:endParaRPr>
          </a:p>
        </p:txBody>
      </p:sp>
      <p:sp>
        <p:nvSpPr>
          <p:cNvPr id="162" name="CustomShape 3"/>
          <p:cNvSpPr/>
          <p:nvPr/>
        </p:nvSpPr>
        <p:spPr>
          <a:xfrm>
            <a:off x="3014640" y="1864800"/>
            <a:ext cx="3465720" cy="327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6480" rIns="0" bIns="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36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Any Questions?</a:t>
            </a:r>
            <a:endParaRPr lang="en-US" sz="3600" b="0" strike="noStrike" spc="-1">
              <a:latin typeface="Arial"/>
            </a:endParaRPr>
          </a:p>
        </p:txBody>
      </p:sp>
      <p:grpSp>
        <p:nvGrpSpPr>
          <p:cNvPr id="163" name="Group 4"/>
          <p:cNvGrpSpPr/>
          <p:nvPr/>
        </p:nvGrpSpPr>
        <p:grpSpPr>
          <a:xfrm>
            <a:off x="454680" y="348120"/>
            <a:ext cx="95760" cy="4447440"/>
            <a:chOff x="454680" y="348120"/>
            <a:chExt cx="95760" cy="4447440"/>
          </a:xfrm>
        </p:grpSpPr>
        <p:grpSp>
          <p:nvGrpSpPr>
            <p:cNvPr id="164" name="Group 5"/>
            <p:cNvGrpSpPr/>
            <p:nvPr/>
          </p:nvGrpSpPr>
          <p:grpSpPr>
            <a:xfrm>
              <a:off x="454680" y="4408560"/>
              <a:ext cx="95760" cy="387000"/>
              <a:chOff x="454680" y="4408560"/>
              <a:chExt cx="95760" cy="387000"/>
            </a:xfrm>
          </p:grpSpPr>
          <p:sp>
            <p:nvSpPr>
              <p:cNvPr id="165" name="CustomShape 6"/>
              <p:cNvSpPr/>
              <p:nvPr/>
            </p:nvSpPr>
            <p:spPr>
              <a:xfrm>
                <a:off x="454680" y="440856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6" name="CustomShape 7"/>
              <p:cNvSpPr/>
              <p:nvPr/>
            </p:nvSpPr>
            <p:spPr>
              <a:xfrm>
                <a:off x="454680" y="45374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7" name="CustomShape 8"/>
              <p:cNvSpPr/>
              <p:nvPr/>
            </p:nvSpPr>
            <p:spPr>
              <a:xfrm>
                <a:off x="454680" y="46663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68" name="CustomShape 9"/>
              <p:cNvSpPr/>
              <p:nvPr/>
            </p:nvSpPr>
            <p:spPr>
              <a:xfrm>
                <a:off x="454680" y="47952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169" name="CustomShape 10"/>
            <p:cNvSpPr/>
            <p:nvPr/>
          </p:nvSpPr>
          <p:spPr>
            <a:xfrm rot="10800000">
              <a:off x="502560" y="1604160"/>
              <a:ext cx="360" cy="193572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170" name="Group 11"/>
            <p:cNvGrpSpPr/>
            <p:nvPr/>
          </p:nvGrpSpPr>
          <p:grpSpPr>
            <a:xfrm>
              <a:off x="454680" y="348120"/>
              <a:ext cx="95760" cy="387360"/>
              <a:chOff x="454680" y="348120"/>
              <a:chExt cx="95760" cy="387360"/>
            </a:xfrm>
          </p:grpSpPr>
          <p:sp>
            <p:nvSpPr>
              <p:cNvPr id="171" name="CustomShape 12"/>
              <p:cNvSpPr/>
              <p:nvPr/>
            </p:nvSpPr>
            <p:spPr>
              <a:xfrm>
                <a:off x="454680" y="348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2" name="CustomShape 13"/>
              <p:cNvSpPr/>
              <p:nvPr/>
            </p:nvSpPr>
            <p:spPr>
              <a:xfrm>
                <a:off x="454680" y="47700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3" name="CustomShape 14"/>
              <p:cNvSpPr/>
              <p:nvPr/>
            </p:nvSpPr>
            <p:spPr>
              <a:xfrm>
                <a:off x="454680" y="60624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174" name="CustomShape 15"/>
              <p:cNvSpPr/>
              <p:nvPr/>
            </p:nvSpPr>
            <p:spPr>
              <a:xfrm>
                <a:off x="454680" y="735120"/>
                <a:ext cx="9576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175" name="CustomShape 16"/>
          <p:cNvSpPr/>
          <p:nvPr/>
        </p:nvSpPr>
        <p:spPr>
          <a:xfrm>
            <a:off x="2838960" y="2571840"/>
            <a:ext cx="3465720" cy="1780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Michael Leard,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mleard2017@my.fit.edu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Ali Lebbar,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alebbar2016@my.fit.edu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Davey Renoid,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drenoid2016@my.fit.edu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Matthew Intriago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, Computer Science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mintriago2017@my.fit.edu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sp>
        <p:nvSpPr>
          <p:cNvPr id="176" name="CustomShape 17"/>
          <p:cNvSpPr/>
          <p:nvPr/>
        </p:nvSpPr>
        <p:spPr>
          <a:xfrm>
            <a:off x="6125040" y="2608200"/>
            <a:ext cx="2791080" cy="1707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Vincent Panichelli,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vpanichelli2017@my.fit.edu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Daniel Soto, </a:t>
            </a: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dsotoperezco2017@my.fit.edu</a:t>
            </a:r>
            <a:endParaRPr lang="en-US" sz="10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1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Nouraldean El-Chariti</a:t>
            </a:r>
            <a:r>
              <a:rPr lang="en" sz="10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,</a:t>
            </a:r>
            <a:r>
              <a:rPr lang="en" sz="1200" b="1" strike="noStrike" spc="-1">
                <a:solidFill>
                  <a:srgbClr val="FFFFFF"/>
                </a:solidFill>
                <a:latin typeface="Roboto Mono"/>
                <a:ea typeface="Roboto Mono"/>
              </a:rPr>
              <a:t> </a:t>
            </a:r>
            <a:r>
              <a:rPr lang="en" sz="11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Engineer</a:t>
            </a:r>
            <a:endParaRPr lang="en-US" sz="1100" b="0" strike="noStrike" spc="-1">
              <a:latin typeface="Arial"/>
            </a:endParaRPr>
          </a:p>
          <a:p>
            <a:pPr algn="ctr">
              <a:lnSpc>
                <a:spcPct val="150000"/>
              </a:lnSpc>
              <a:tabLst>
                <a:tab pos="0" algn="l"/>
              </a:tabLst>
            </a:pPr>
            <a:r>
              <a:rPr lang="en" sz="10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nelchariti2017@my.fit.edu</a:t>
            </a:r>
            <a:endParaRPr lang="en-US" sz="10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1000" b="0" strike="noStrike" spc="-1">
              <a:latin typeface="Arial"/>
            </a:endParaRPr>
          </a:p>
        </p:txBody>
      </p:sp>
      <p:pic>
        <p:nvPicPr>
          <p:cNvPr id="177" name="Google Shape;687;p53"/>
          <p:cNvPicPr/>
          <p:nvPr/>
        </p:nvPicPr>
        <p:blipFill>
          <a:blip r:embed="rId3"/>
          <a:srcRect l="41556" r="41250"/>
          <a:stretch/>
        </p:blipFill>
        <p:spPr>
          <a:xfrm>
            <a:off x="7992720" y="11160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-653400" y="645120"/>
            <a:ext cx="5158080" cy="550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91440" rIns="9000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1" strike="noStrike" spc="-1">
                <a:solidFill>
                  <a:srgbClr val="F3F3F3"/>
                </a:solidFill>
                <a:latin typeface="Roboto Condensed"/>
                <a:ea typeface="Roboto Condensed"/>
              </a:rPr>
              <a:t>Content</a:t>
            </a:r>
            <a:endParaRPr lang="en-US" sz="2800" b="0" strike="noStrike" spc="-1">
              <a:latin typeface="Arial"/>
            </a:endParaRPr>
          </a:p>
        </p:txBody>
      </p:sp>
      <p:grpSp>
        <p:nvGrpSpPr>
          <p:cNvPr id="47" name="Group 2"/>
          <p:cNvGrpSpPr/>
          <p:nvPr/>
        </p:nvGrpSpPr>
        <p:grpSpPr>
          <a:xfrm>
            <a:off x="74520" y="1039680"/>
            <a:ext cx="4447800" cy="96120"/>
            <a:chOff x="74520" y="1039680"/>
            <a:chExt cx="4447800" cy="96120"/>
          </a:xfrm>
        </p:grpSpPr>
        <p:grpSp>
          <p:nvGrpSpPr>
            <p:cNvPr id="48" name="Group 3"/>
            <p:cNvGrpSpPr/>
            <p:nvPr/>
          </p:nvGrpSpPr>
          <p:grpSpPr>
            <a:xfrm>
              <a:off x="74520" y="1039680"/>
              <a:ext cx="387360" cy="95400"/>
              <a:chOff x="74520" y="1039680"/>
              <a:chExt cx="387360" cy="95400"/>
            </a:xfrm>
          </p:grpSpPr>
          <p:sp>
            <p:nvSpPr>
              <p:cNvPr id="49" name="CustomShape 4"/>
              <p:cNvSpPr/>
              <p:nvPr/>
            </p:nvSpPr>
            <p:spPr>
              <a:xfrm rot="5400000">
                <a:off x="41400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0" name="CustomShape 5"/>
              <p:cNvSpPr/>
              <p:nvPr/>
            </p:nvSpPr>
            <p:spPr>
              <a:xfrm rot="5400000">
                <a:off x="28512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1" name="CustomShape 6"/>
              <p:cNvSpPr/>
              <p:nvPr/>
            </p:nvSpPr>
            <p:spPr>
              <a:xfrm rot="5400000">
                <a:off x="1562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2" name="CustomShape 7"/>
              <p:cNvSpPr/>
              <p:nvPr/>
            </p:nvSpPr>
            <p:spPr>
              <a:xfrm rot="5400000">
                <a:off x="266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  <p:sp>
          <p:nvSpPr>
            <p:cNvPr id="53" name="CustomShape 8"/>
            <p:cNvSpPr/>
            <p:nvPr/>
          </p:nvSpPr>
          <p:spPr>
            <a:xfrm rot="16200000">
              <a:off x="1945800" y="167760"/>
              <a:ext cx="360" cy="1935360"/>
            </a:xfrm>
            <a:custGeom>
              <a:avLst/>
              <a:gdLst/>
              <a:ahLst/>
              <a:cxnLst/>
              <a:rect l="l" t="t" r="r" b="b"/>
              <a:pathLst>
                <a:path w="21600" h="21600">
                  <a:moveTo>
                    <a:pt x="0" y="0"/>
                  </a:moveTo>
                  <a:lnTo>
                    <a:pt x="21600" y="21600"/>
                  </a:lnTo>
                </a:path>
              </a:pathLst>
            </a:custGeom>
            <a:noFill/>
            <a:ln w="19080">
              <a:solidFill>
                <a:srgbClr val="F3F3F3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grpSp>
          <p:nvGrpSpPr>
            <p:cNvPr id="54" name="Group 9"/>
            <p:cNvGrpSpPr/>
            <p:nvPr/>
          </p:nvGrpSpPr>
          <p:grpSpPr>
            <a:xfrm>
              <a:off x="4134960" y="1039680"/>
              <a:ext cx="387360" cy="95400"/>
              <a:chOff x="4134960" y="1039680"/>
              <a:chExt cx="387360" cy="95400"/>
            </a:xfrm>
          </p:grpSpPr>
          <p:sp>
            <p:nvSpPr>
              <p:cNvPr id="55" name="CustomShape 10"/>
              <p:cNvSpPr/>
              <p:nvPr/>
            </p:nvSpPr>
            <p:spPr>
              <a:xfrm rot="5400000">
                <a:off x="44744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6" name="CustomShape 11"/>
              <p:cNvSpPr/>
              <p:nvPr/>
            </p:nvSpPr>
            <p:spPr>
              <a:xfrm rot="5400000">
                <a:off x="434520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7" name="CustomShape 12"/>
              <p:cNvSpPr/>
              <p:nvPr/>
            </p:nvSpPr>
            <p:spPr>
              <a:xfrm rot="5400000">
                <a:off x="421632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  <p:sp>
            <p:nvSpPr>
              <p:cNvPr id="58" name="CustomShape 13"/>
              <p:cNvSpPr/>
              <p:nvPr/>
            </p:nvSpPr>
            <p:spPr>
              <a:xfrm rot="5400000">
                <a:off x="4087440" y="1087200"/>
                <a:ext cx="95400" cy="360"/>
              </a:xfrm>
              <a:custGeom>
                <a:avLst/>
                <a:gdLst/>
                <a:ahLst/>
                <a:cxnLst/>
                <a:rect l="l" t="t" r="r" b="b"/>
                <a:pathLst>
                  <a:path w="21600" h="21600">
                    <a:moveTo>
                      <a:pt x="0" y="0"/>
                    </a:moveTo>
                    <a:lnTo>
                      <a:pt x="21600" y="21600"/>
                    </a:lnTo>
                  </a:path>
                </a:pathLst>
              </a:custGeom>
              <a:noFill/>
              <a:ln w="19080">
                <a:solidFill>
                  <a:srgbClr val="F3F3F3"/>
                </a:solidFill>
                <a:round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/>
            </p:style>
          </p:sp>
        </p:grpSp>
      </p:grpSp>
      <p:sp>
        <p:nvSpPr>
          <p:cNvPr id="59" name="CustomShape 14"/>
          <p:cNvSpPr/>
          <p:nvPr/>
        </p:nvSpPr>
        <p:spPr>
          <a:xfrm>
            <a:off x="774720" y="1420200"/>
            <a:ext cx="4897800" cy="2327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lang="en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PROJECT INTRODUCTION</a:t>
            </a:r>
            <a:endParaRPr lang="en-US" sz="1400" b="0" strike="noStrike" spc="-1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lang="en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CONTROL FLOW</a:t>
            </a:r>
            <a:endParaRPr lang="en-US" sz="1400" b="0" strike="noStrike" spc="-1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lang="en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SENSORS</a:t>
            </a:r>
            <a:endParaRPr lang="en-US" sz="1400" b="0" strike="noStrike" spc="-1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lang="en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NEW DEBRIS MODELS</a:t>
            </a:r>
            <a:endParaRPr lang="en-US" sz="1400" b="0" strike="noStrike" spc="-1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lang="en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CURRENT SYSTEM DIAGRAM</a:t>
            </a:r>
            <a:endParaRPr lang="en-US" sz="1400" b="0" strike="noStrike" spc="-1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lang="en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RESULTING SIMULATION</a:t>
            </a:r>
            <a:endParaRPr lang="en-US" sz="1400" b="0" strike="noStrike" spc="-1">
              <a:latin typeface="Arial"/>
            </a:endParaRPr>
          </a:p>
          <a:p>
            <a:pPr marL="457200" indent="-326160">
              <a:lnSpc>
                <a:spcPct val="150000"/>
              </a:lnSpc>
              <a:buClr>
                <a:srgbClr val="FFFFFF"/>
              </a:buClr>
              <a:buFont typeface="StarSymbol"/>
              <a:buAutoNum type="arabicPeriod"/>
            </a:pPr>
            <a:r>
              <a:rPr lang="en" sz="14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NEXT STEPS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2920" y="176760"/>
            <a:ext cx="8980920" cy="53496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What is DISARM?</a:t>
            </a:r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TextShape 2"/>
          <p:cNvSpPr txBox="1"/>
          <p:nvPr/>
        </p:nvSpPr>
        <p:spPr>
          <a:xfrm>
            <a:off x="457920" y="800640"/>
            <a:ext cx="8077680" cy="6998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lstStyle/>
          <a:p>
            <a:pPr>
              <a:lnSpc>
                <a:spcPct val="115000"/>
              </a:lnSpc>
              <a:tabLst>
                <a:tab pos="0" algn="l"/>
              </a:tabLst>
            </a:pPr>
            <a:r>
              <a:rPr lang="en" sz="1600" b="0" strike="noStrike" spc="-1">
                <a:solidFill>
                  <a:srgbClr val="FFFFFF"/>
                </a:solidFill>
                <a:latin typeface="Arial"/>
                <a:ea typeface="Arial"/>
              </a:rPr>
              <a:t>An single-use, autonomous, and universal space debris grappling device that uses capacitor discharge stud welding as its method of attachment.</a:t>
            </a:r>
            <a:r>
              <a:rPr lang="en" sz="1700" b="0" strike="noStrike" spc="-1">
                <a:solidFill>
                  <a:srgbClr val="FFFFFF"/>
                </a:solidFill>
                <a:latin typeface="Arial"/>
                <a:ea typeface="Arial"/>
              </a:rPr>
              <a:t> </a:t>
            </a:r>
            <a:endParaRPr lang="en-US" sz="17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15000"/>
              </a:lnSpc>
              <a:spcBef>
                <a:spcPts val="1599"/>
              </a:spcBef>
              <a:spcAft>
                <a:spcPts val="1599"/>
              </a:spcAft>
              <a:tabLst>
                <a:tab pos="0" algn="l"/>
              </a:tabLst>
            </a:pPr>
            <a:endParaRPr lang="en-US" sz="17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CustomShape 3"/>
          <p:cNvSpPr/>
          <p:nvPr/>
        </p:nvSpPr>
        <p:spPr>
          <a:xfrm>
            <a:off x="3153960" y="4686120"/>
            <a:ext cx="2778120" cy="83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000" b="0" i="1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Model of the DISARM design.</a:t>
            </a:r>
            <a:endParaRPr lang="en-US" sz="1000" b="0" strike="noStrike" spc="-1">
              <a:latin typeface="Arial"/>
            </a:endParaRPr>
          </a:p>
        </p:txBody>
      </p:sp>
      <p:pic>
        <p:nvPicPr>
          <p:cNvPr id="63" name="Google Shape;88;p17"/>
          <p:cNvPicPr/>
          <p:nvPr/>
        </p:nvPicPr>
        <p:blipFill>
          <a:blip r:embed="rId3"/>
          <a:stretch/>
        </p:blipFill>
        <p:spPr>
          <a:xfrm>
            <a:off x="3026160" y="1500840"/>
            <a:ext cx="2906280" cy="30729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CustomShape 1"/>
          <p:cNvSpPr/>
          <p:nvPr/>
        </p:nvSpPr>
        <p:spPr>
          <a:xfrm>
            <a:off x="214920" y="985680"/>
            <a:ext cx="4597920" cy="3171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4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Arial"/>
              <a:buChar char="●"/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Arial"/>
                <a:ea typeface="Arial"/>
              </a:rPr>
              <a:t>DISARM is designed to be able to grapple a 27U cubesat sized (54kg) orbital debris</a:t>
            </a:r>
            <a:endParaRPr lang="en-US" sz="15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Arial"/>
              <a:buChar char="●"/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Arial"/>
                <a:ea typeface="Arial"/>
              </a:rPr>
              <a:t>Our prototype design will prove the feasibility of capacitor discharge stud welding for space debris removal</a:t>
            </a:r>
            <a:endParaRPr lang="en-US" sz="1500" b="0" strike="noStrike" spc="-1">
              <a:latin typeface="Arial"/>
            </a:endParaRPr>
          </a:p>
          <a:p>
            <a:pPr marL="457200" indent="-323640">
              <a:lnSpc>
                <a:spcPct val="150000"/>
              </a:lnSpc>
              <a:buClr>
                <a:srgbClr val="FFFFFF"/>
              </a:buClr>
              <a:buFont typeface="Arial"/>
              <a:buChar char="●"/>
              <a:tabLst>
                <a:tab pos="0" algn="l"/>
              </a:tabLst>
            </a:pPr>
            <a:r>
              <a:rPr lang="en" sz="1500" b="0" strike="noStrike" spc="-1">
                <a:solidFill>
                  <a:srgbClr val="FFFFFF"/>
                </a:solidFill>
                <a:latin typeface="Arial"/>
                <a:ea typeface="Arial"/>
              </a:rPr>
              <a:t>Our prototype is not a fully-fledged satellite, but rather an attachment system for a pre-existing one</a:t>
            </a:r>
            <a:endParaRPr lang="en-US" sz="15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  <a:p>
            <a:pPr>
              <a:lnSpc>
                <a:spcPct val="150000"/>
              </a:lnSpc>
              <a:tabLst>
                <a:tab pos="0" algn="l"/>
              </a:tabLst>
            </a:pPr>
            <a:endParaRPr lang="en-US" sz="1500" b="0" strike="noStrike" spc="-1">
              <a:latin typeface="Arial"/>
            </a:endParaRPr>
          </a:p>
        </p:txBody>
      </p:sp>
      <p:pic>
        <p:nvPicPr>
          <p:cNvPr id="65" name="Google Shape;94;p18"/>
          <p:cNvPicPr/>
          <p:nvPr/>
        </p:nvPicPr>
        <p:blipFill>
          <a:blip r:embed="rId2"/>
          <a:srcRect t="1411"/>
          <a:stretch/>
        </p:blipFill>
        <p:spPr>
          <a:xfrm>
            <a:off x="5048640" y="873360"/>
            <a:ext cx="3895200" cy="3561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99;p19"/>
          <p:cNvPicPr/>
          <p:nvPr/>
        </p:nvPicPr>
        <p:blipFill>
          <a:blip r:embed="rId2"/>
          <a:srcRect l="8482" t="3976" r="4994" b="5602"/>
          <a:stretch/>
        </p:blipFill>
        <p:spPr>
          <a:xfrm>
            <a:off x="6470640" y="2302560"/>
            <a:ext cx="1960560" cy="1960560"/>
          </a:xfrm>
          <a:prstGeom prst="rect">
            <a:avLst/>
          </a:prstGeom>
          <a:ln>
            <a:noFill/>
          </a:ln>
        </p:spPr>
      </p:pic>
      <p:sp>
        <p:nvSpPr>
          <p:cNvPr id="67" name="CustomShape 1"/>
          <p:cNvSpPr/>
          <p:nvPr/>
        </p:nvSpPr>
        <p:spPr>
          <a:xfrm>
            <a:off x="1883520" y="74880"/>
            <a:ext cx="5376600" cy="771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500" b="1" strike="noStrike" spc="-1">
                <a:solidFill>
                  <a:srgbClr val="000000"/>
                </a:solidFill>
                <a:latin typeface="Arial"/>
                <a:ea typeface="Arial"/>
              </a:rPr>
              <a:t>DISARM Prototype Operation</a:t>
            </a:r>
            <a:endParaRPr lang="en-US" sz="2500" b="0" strike="noStrike" spc="-1">
              <a:latin typeface="Arial"/>
            </a:endParaRPr>
          </a:p>
        </p:txBody>
      </p:sp>
      <p:sp>
        <p:nvSpPr>
          <p:cNvPr id="68" name="CustomShape 2"/>
          <p:cNvSpPr/>
          <p:nvPr/>
        </p:nvSpPr>
        <p:spPr>
          <a:xfrm>
            <a:off x="610560" y="4641840"/>
            <a:ext cx="2250000" cy="45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900" b="0" strike="noStrike" spc="-1">
                <a:solidFill>
                  <a:srgbClr val="000000"/>
                </a:solidFill>
                <a:latin typeface="Arial"/>
                <a:ea typeface="Arial"/>
              </a:rPr>
              <a:t>DISARM Fully Retracted</a:t>
            </a:r>
            <a:endParaRPr lang="en-US" sz="900" b="0" strike="noStrike" spc="-1">
              <a:latin typeface="Arial"/>
            </a:endParaRPr>
          </a:p>
        </p:txBody>
      </p:sp>
      <p:pic>
        <p:nvPicPr>
          <p:cNvPr id="69" name="Google Shape;102;p19"/>
          <p:cNvPicPr/>
          <p:nvPr/>
        </p:nvPicPr>
        <p:blipFill>
          <a:blip r:embed="rId3"/>
          <a:srcRect l="4765" t="2752" r="4263" b="3190"/>
          <a:stretch/>
        </p:blipFill>
        <p:spPr>
          <a:xfrm>
            <a:off x="3384720" y="1382400"/>
            <a:ext cx="2165400" cy="2892960"/>
          </a:xfrm>
          <a:prstGeom prst="rect">
            <a:avLst/>
          </a:prstGeom>
          <a:ln>
            <a:noFill/>
          </a:ln>
        </p:spPr>
      </p:pic>
      <p:sp>
        <p:nvSpPr>
          <p:cNvPr id="70" name="CustomShape 3"/>
          <p:cNvSpPr/>
          <p:nvPr/>
        </p:nvSpPr>
        <p:spPr>
          <a:xfrm>
            <a:off x="3342240" y="4641840"/>
            <a:ext cx="2250000" cy="45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900" b="0" strike="noStrike" spc="-1">
                <a:solidFill>
                  <a:srgbClr val="000000"/>
                </a:solidFill>
                <a:latin typeface="Arial"/>
                <a:ea typeface="Arial"/>
              </a:rPr>
              <a:t>DISARM Fully Extended</a:t>
            </a:r>
            <a:endParaRPr lang="en-US" sz="900" b="0" strike="noStrike" spc="-1">
              <a:latin typeface="Arial"/>
            </a:endParaRPr>
          </a:p>
        </p:txBody>
      </p:sp>
      <p:pic>
        <p:nvPicPr>
          <p:cNvPr id="71" name="Google Shape;104;p19"/>
          <p:cNvPicPr/>
          <p:nvPr/>
        </p:nvPicPr>
        <p:blipFill>
          <a:blip r:embed="rId2"/>
          <a:srcRect l="8482" t="3976" r="4994" b="5602"/>
          <a:stretch/>
        </p:blipFill>
        <p:spPr>
          <a:xfrm>
            <a:off x="755280" y="2314440"/>
            <a:ext cx="1960560" cy="1960560"/>
          </a:xfrm>
          <a:prstGeom prst="rect">
            <a:avLst/>
          </a:prstGeom>
          <a:ln>
            <a:noFill/>
          </a:ln>
        </p:spPr>
      </p:pic>
      <p:sp>
        <p:nvSpPr>
          <p:cNvPr id="72" name="CustomShape 4"/>
          <p:cNvSpPr/>
          <p:nvPr/>
        </p:nvSpPr>
        <p:spPr>
          <a:xfrm>
            <a:off x="460440" y="4183200"/>
            <a:ext cx="2464200" cy="458280"/>
          </a:xfrm>
          <a:prstGeom prst="rect">
            <a:avLst/>
          </a:prstGeom>
          <a:solidFill>
            <a:srgbClr val="B7B7B7"/>
          </a:solidFill>
          <a:ln w="9360">
            <a:solidFill>
              <a:srgbClr val="59595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Arial"/>
                <a:ea typeface="Arial"/>
              </a:rPr>
              <a:t>Parent Satellite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73" name="CustomShape 5"/>
          <p:cNvSpPr/>
          <p:nvPr/>
        </p:nvSpPr>
        <p:spPr>
          <a:xfrm>
            <a:off x="3235320" y="4183200"/>
            <a:ext cx="2464200" cy="458280"/>
          </a:xfrm>
          <a:prstGeom prst="rect">
            <a:avLst/>
          </a:prstGeom>
          <a:solidFill>
            <a:srgbClr val="B7B7B7"/>
          </a:solidFill>
          <a:ln w="9360">
            <a:solidFill>
              <a:srgbClr val="59595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Arial"/>
                <a:ea typeface="Arial"/>
              </a:rPr>
              <a:t>Parent Satellite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74" name="CustomShape 6"/>
          <p:cNvSpPr/>
          <p:nvPr/>
        </p:nvSpPr>
        <p:spPr>
          <a:xfrm>
            <a:off x="6219000" y="4183200"/>
            <a:ext cx="2464200" cy="458280"/>
          </a:xfrm>
          <a:prstGeom prst="rect">
            <a:avLst/>
          </a:prstGeom>
          <a:solidFill>
            <a:srgbClr val="B7B7B7"/>
          </a:solidFill>
          <a:ln w="9360">
            <a:solidFill>
              <a:srgbClr val="59595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Arial"/>
                <a:ea typeface="Arial"/>
              </a:rPr>
              <a:t>Parent Satellite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75" name="CustomShape 7"/>
          <p:cNvSpPr/>
          <p:nvPr/>
        </p:nvSpPr>
        <p:spPr>
          <a:xfrm>
            <a:off x="518400" y="685800"/>
            <a:ext cx="2348280" cy="696240"/>
          </a:xfrm>
          <a:prstGeom prst="roundRect">
            <a:avLst>
              <a:gd name="adj" fmla="val 16667"/>
            </a:avLst>
          </a:prstGeom>
          <a:solidFill>
            <a:srgbClr val="666666"/>
          </a:solidFill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Arial"/>
                <a:ea typeface="Arial"/>
              </a:rPr>
              <a:t>Debris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76" name="CustomShape 8"/>
          <p:cNvSpPr/>
          <p:nvPr/>
        </p:nvSpPr>
        <p:spPr>
          <a:xfrm>
            <a:off x="3293280" y="702360"/>
            <a:ext cx="2348280" cy="696240"/>
          </a:xfrm>
          <a:prstGeom prst="roundRect">
            <a:avLst>
              <a:gd name="adj" fmla="val 16667"/>
            </a:avLst>
          </a:prstGeom>
          <a:solidFill>
            <a:srgbClr val="666666"/>
          </a:solidFill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Arial"/>
                <a:ea typeface="Arial"/>
              </a:rPr>
              <a:t>Debris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77" name="CustomShape 9"/>
          <p:cNvSpPr/>
          <p:nvPr/>
        </p:nvSpPr>
        <p:spPr>
          <a:xfrm>
            <a:off x="6276960" y="1609560"/>
            <a:ext cx="2348280" cy="696240"/>
          </a:xfrm>
          <a:prstGeom prst="roundRect">
            <a:avLst>
              <a:gd name="adj" fmla="val 16667"/>
            </a:avLst>
          </a:prstGeom>
          <a:solidFill>
            <a:srgbClr val="666666"/>
          </a:solidFill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ctr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Arial"/>
                <a:ea typeface="Arial"/>
              </a:rPr>
              <a:t>Debris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78" name="CustomShape 10"/>
          <p:cNvSpPr/>
          <p:nvPr/>
        </p:nvSpPr>
        <p:spPr>
          <a:xfrm>
            <a:off x="6326280" y="4641840"/>
            <a:ext cx="2250000" cy="458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900" b="0" strike="noStrike" spc="-1">
                <a:solidFill>
                  <a:srgbClr val="000000"/>
                </a:solidFill>
                <a:latin typeface="Arial"/>
                <a:ea typeface="Arial"/>
              </a:rPr>
              <a:t>DISARM Fully Retracted</a:t>
            </a:r>
            <a:endParaRPr lang="en-US" sz="9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439200" y="512640"/>
            <a:ext cx="8282880" cy="3688200"/>
          </a:xfrm>
          <a:prstGeom prst="rect">
            <a:avLst/>
          </a:prstGeom>
          <a:noFill/>
          <a:ln w="28440">
            <a:solidFill>
              <a:srgbClr val="CC0000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0" name="CustomShape 2"/>
          <p:cNvSpPr/>
          <p:nvPr/>
        </p:nvSpPr>
        <p:spPr>
          <a:xfrm>
            <a:off x="540720" y="799200"/>
            <a:ext cx="900360" cy="929520"/>
          </a:xfrm>
          <a:prstGeom prst="ellipse">
            <a:avLst/>
          </a:prstGeom>
          <a:solidFill>
            <a:srgbClr val="93C47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1" name="CustomShape 3"/>
          <p:cNvSpPr/>
          <p:nvPr/>
        </p:nvSpPr>
        <p:spPr>
          <a:xfrm>
            <a:off x="2181960" y="566280"/>
            <a:ext cx="1394640" cy="140688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2" name="CustomShape 4"/>
          <p:cNvSpPr/>
          <p:nvPr/>
        </p:nvSpPr>
        <p:spPr>
          <a:xfrm>
            <a:off x="7208280" y="1990800"/>
            <a:ext cx="1394640" cy="1294920"/>
          </a:xfrm>
          <a:prstGeom prst="ellipse">
            <a:avLst/>
          </a:prstGeom>
          <a:solidFill>
            <a:srgbClr val="FFC39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3" name="CustomShape 5"/>
          <p:cNvSpPr/>
          <p:nvPr/>
        </p:nvSpPr>
        <p:spPr>
          <a:xfrm>
            <a:off x="5148360" y="2793600"/>
            <a:ext cx="1394640" cy="140688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4" name="CustomShape 6"/>
          <p:cNvSpPr/>
          <p:nvPr/>
        </p:nvSpPr>
        <p:spPr>
          <a:xfrm>
            <a:off x="4100760" y="583560"/>
            <a:ext cx="1394640" cy="140688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5" name="CustomShape 7"/>
          <p:cNvSpPr/>
          <p:nvPr/>
        </p:nvSpPr>
        <p:spPr>
          <a:xfrm>
            <a:off x="6019560" y="583560"/>
            <a:ext cx="1394640" cy="140688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6" name="CustomShape 8"/>
          <p:cNvSpPr/>
          <p:nvPr/>
        </p:nvSpPr>
        <p:spPr>
          <a:xfrm>
            <a:off x="7796160" y="4201200"/>
            <a:ext cx="866520" cy="857520"/>
          </a:xfrm>
          <a:prstGeom prst="ellipse">
            <a:avLst/>
          </a:prstGeom>
          <a:solidFill>
            <a:srgbClr val="E0666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7" name="CustomShape 9"/>
          <p:cNvSpPr/>
          <p:nvPr/>
        </p:nvSpPr>
        <p:spPr>
          <a:xfrm>
            <a:off x="1441440" y="1264320"/>
            <a:ext cx="740520" cy="54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8" name="CustomShape 10"/>
          <p:cNvSpPr/>
          <p:nvPr/>
        </p:nvSpPr>
        <p:spPr>
          <a:xfrm>
            <a:off x="3576960" y="1270080"/>
            <a:ext cx="523440" cy="169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9" name="CustomShape 11"/>
          <p:cNvSpPr/>
          <p:nvPr/>
        </p:nvSpPr>
        <p:spPr>
          <a:xfrm>
            <a:off x="5495760" y="1287360"/>
            <a:ext cx="52344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0" name="CustomShape 12"/>
          <p:cNvSpPr/>
          <p:nvPr/>
        </p:nvSpPr>
        <p:spPr>
          <a:xfrm rot="10800000" flipH="1">
            <a:off x="7414920" y="1284120"/>
            <a:ext cx="514800" cy="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1" name="CustomShape 13"/>
          <p:cNvSpPr/>
          <p:nvPr/>
        </p:nvSpPr>
        <p:spPr>
          <a:xfrm>
            <a:off x="7922160" y="1275840"/>
            <a:ext cx="15840" cy="7146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2" name="CustomShape 14"/>
          <p:cNvSpPr/>
          <p:nvPr/>
        </p:nvSpPr>
        <p:spPr>
          <a:xfrm rot="10800000">
            <a:off x="2879640" y="2677320"/>
            <a:ext cx="17121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CustomShape 15"/>
          <p:cNvSpPr/>
          <p:nvPr/>
        </p:nvSpPr>
        <p:spPr>
          <a:xfrm rot="10800000">
            <a:off x="2879640" y="1973880"/>
            <a:ext cx="2520" cy="6969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4" name="CustomShape 16"/>
          <p:cNvSpPr/>
          <p:nvPr/>
        </p:nvSpPr>
        <p:spPr>
          <a:xfrm>
            <a:off x="4737240" y="2510640"/>
            <a:ext cx="507240" cy="857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NO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95" name="CustomShape 17"/>
          <p:cNvSpPr/>
          <p:nvPr/>
        </p:nvSpPr>
        <p:spPr>
          <a:xfrm flipH="1">
            <a:off x="5240880" y="2674080"/>
            <a:ext cx="1917720" cy="75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6" name="CustomShape 18"/>
          <p:cNvSpPr/>
          <p:nvPr/>
        </p:nvSpPr>
        <p:spPr>
          <a:xfrm rot="10800000">
            <a:off x="6543360" y="3497760"/>
            <a:ext cx="335160" cy="1620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7" name="CustomShape 19"/>
          <p:cNvSpPr/>
          <p:nvPr/>
        </p:nvSpPr>
        <p:spPr>
          <a:xfrm>
            <a:off x="3088800" y="2793600"/>
            <a:ext cx="1394640" cy="140688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8" name="CustomShape 20"/>
          <p:cNvSpPr/>
          <p:nvPr/>
        </p:nvSpPr>
        <p:spPr>
          <a:xfrm>
            <a:off x="826920" y="2793600"/>
            <a:ext cx="1394640" cy="1406880"/>
          </a:xfrm>
          <a:prstGeom prst="ellipse">
            <a:avLst/>
          </a:prstGeom>
          <a:solidFill>
            <a:srgbClr val="EEEEEE">
              <a:alpha val="55000"/>
            </a:srgb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9" name="CustomShape 21"/>
          <p:cNvSpPr/>
          <p:nvPr/>
        </p:nvSpPr>
        <p:spPr>
          <a:xfrm rot="10800000">
            <a:off x="4483800" y="3497040"/>
            <a:ext cx="6645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0" name="CustomShape 22"/>
          <p:cNvSpPr/>
          <p:nvPr/>
        </p:nvSpPr>
        <p:spPr>
          <a:xfrm>
            <a:off x="3786120" y="4200840"/>
            <a:ext cx="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59595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1" name="CustomShape 23"/>
          <p:cNvSpPr/>
          <p:nvPr/>
        </p:nvSpPr>
        <p:spPr>
          <a:xfrm>
            <a:off x="6878520" y="3364920"/>
            <a:ext cx="523440" cy="29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YES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02" name="CustomShape 24"/>
          <p:cNvSpPr/>
          <p:nvPr/>
        </p:nvSpPr>
        <p:spPr>
          <a:xfrm>
            <a:off x="7140600" y="3663000"/>
            <a:ext cx="36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595959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3" name="CustomShape 25"/>
          <p:cNvSpPr/>
          <p:nvPr/>
        </p:nvSpPr>
        <p:spPr>
          <a:xfrm>
            <a:off x="7402320" y="3513960"/>
            <a:ext cx="517320" cy="61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4" name="CustomShape 26"/>
          <p:cNvSpPr/>
          <p:nvPr/>
        </p:nvSpPr>
        <p:spPr>
          <a:xfrm>
            <a:off x="7905600" y="3286080"/>
            <a:ext cx="14400" cy="23868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5" name="CustomShape 27"/>
          <p:cNvSpPr/>
          <p:nvPr/>
        </p:nvSpPr>
        <p:spPr>
          <a:xfrm rot="10800000">
            <a:off x="2222280" y="3497040"/>
            <a:ext cx="866520" cy="36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6" name="CustomShape 28"/>
          <p:cNvSpPr/>
          <p:nvPr/>
        </p:nvSpPr>
        <p:spPr>
          <a:xfrm flipH="1">
            <a:off x="1523520" y="4201200"/>
            <a:ext cx="720" cy="488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7" name="CustomShape 29"/>
          <p:cNvSpPr/>
          <p:nvPr/>
        </p:nvSpPr>
        <p:spPr>
          <a:xfrm>
            <a:off x="2036880" y="4427640"/>
            <a:ext cx="664560" cy="501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YES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08" name="CustomShape 30"/>
          <p:cNvSpPr/>
          <p:nvPr/>
        </p:nvSpPr>
        <p:spPr>
          <a:xfrm rot="10800000" flipH="1">
            <a:off x="1498680" y="4678560"/>
            <a:ext cx="536760" cy="1152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09" name="CustomShape 31"/>
          <p:cNvSpPr/>
          <p:nvPr/>
        </p:nvSpPr>
        <p:spPr>
          <a:xfrm>
            <a:off x="620640" y="1048680"/>
            <a:ext cx="740520" cy="8575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START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10" name="CustomShape 32"/>
          <p:cNvSpPr/>
          <p:nvPr/>
        </p:nvSpPr>
        <p:spPr>
          <a:xfrm>
            <a:off x="2000520" y="654480"/>
            <a:ext cx="1757520" cy="46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14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Groove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Direction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 Qualification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11" name="CustomShape 33"/>
          <p:cNvSpPr/>
          <p:nvPr/>
        </p:nvSpPr>
        <p:spPr>
          <a:xfrm>
            <a:off x="3942000" y="861120"/>
            <a:ext cx="1712160" cy="83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Dislocation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Feedback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Calculation </a:t>
            </a:r>
            <a:endParaRPr lang="en-US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12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endParaRPr lang="en-US" sz="1200" b="0" strike="noStrike" spc="-1">
              <a:latin typeface="Arial"/>
            </a:endParaRPr>
          </a:p>
        </p:txBody>
      </p:sp>
      <p:sp>
        <p:nvSpPr>
          <p:cNvPr id="112" name="CustomShape 34"/>
          <p:cNvSpPr/>
          <p:nvPr/>
        </p:nvSpPr>
        <p:spPr>
          <a:xfrm>
            <a:off x="5906520" y="981360"/>
            <a:ext cx="1604520" cy="83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2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Attitude Revision</a:t>
            </a:r>
            <a:endParaRPr lang="en-US" sz="1200" b="0" strike="noStrike" spc="-1">
              <a:latin typeface="Arial"/>
            </a:endParaRPr>
          </a:p>
        </p:txBody>
      </p:sp>
      <p:sp>
        <p:nvSpPr>
          <p:cNvPr id="113" name="CustomShape 35"/>
          <p:cNvSpPr/>
          <p:nvPr/>
        </p:nvSpPr>
        <p:spPr>
          <a:xfrm>
            <a:off x="7378920" y="2126880"/>
            <a:ext cx="1053000" cy="83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safe welding location detected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14" name="CustomShape 36"/>
          <p:cNvSpPr/>
          <p:nvPr/>
        </p:nvSpPr>
        <p:spPr>
          <a:xfrm>
            <a:off x="5256360" y="3079800"/>
            <a:ext cx="1118880" cy="83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Begin Stud Welding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15" name="CustomShape 37"/>
          <p:cNvSpPr/>
          <p:nvPr/>
        </p:nvSpPr>
        <p:spPr>
          <a:xfrm>
            <a:off x="3041640" y="3105000"/>
            <a:ext cx="1394640" cy="834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Weld Completion Testing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16" name="CustomShape 38"/>
          <p:cNvSpPr/>
          <p:nvPr/>
        </p:nvSpPr>
        <p:spPr>
          <a:xfrm>
            <a:off x="826920" y="3030840"/>
            <a:ext cx="1394640" cy="590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Confirm Successful Completion of Weld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17" name="CustomShape 39"/>
          <p:cNvSpPr/>
          <p:nvPr/>
        </p:nvSpPr>
        <p:spPr>
          <a:xfrm rot="10800000">
            <a:off x="1368000" y="2423160"/>
            <a:ext cx="156600" cy="3704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18" name="CustomShape 40"/>
          <p:cNvSpPr/>
          <p:nvPr/>
        </p:nvSpPr>
        <p:spPr>
          <a:xfrm>
            <a:off x="1168920" y="2056320"/>
            <a:ext cx="397440" cy="36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NO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19" name="CustomShape 41"/>
          <p:cNvSpPr/>
          <p:nvPr/>
        </p:nvSpPr>
        <p:spPr>
          <a:xfrm rot="10800000">
            <a:off x="1214640" y="1693080"/>
            <a:ext cx="153000" cy="363240"/>
          </a:xfrm>
          <a:custGeom>
            <a:avLst/>
            <a:gdLst/>
            <a:ahLst/>
            <a:cxn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9360">
            <a:solidFill>
              <a:srgbClr val="FFFFFF"/>
            </a:solidFill>
            <a:round/>
            <a:tailEnd type="triangl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20" name="CustomShape 42"/>
          <p:cNvSpPr/>
          <p:nvPr/>
        </p:nvSpPr>
        <p:spPr>
          <a:xfrm>
            <a:off x="7926480" y="4415040"/>
            <a:ext cx="866520" cy="460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14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STOP</a:t>
            </a:r>
            <a:endParaRPr lang="en-US" sz="1400" b="0" strike="noStrike" spc="-1">
              <a:latin typeface="Arial"/>
            </a:endParaRPr>
          </a:p>
        </p:txBody>
      </p:sp>
      <p:sp>
        <p:nvSpPr>
          <p:cNvPr id="121" name="CustomShape 43"/>
          <p:cNvSpPr/>
          <p:nvPr/>
        </p:nvSpPr>
        <p:spPr>
          <a:xfrm>
            <a:off x="198720" y="-2520"/>
            <a:ext cx="5143320" cy="297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>
                <a:solidFill>
                  <a:srgbClr val="FFFFFF"/>
                </a:solidFill>
                <a:latin typeface="Roboto Mono Regular"/>
                <a:ea typeface="Roboto Mono Regular"/>
              </a:rPr>
              <a:t>MISSION CONTROL FLOW 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122" name="Google Shape;483;p38"/>
          <p:cNvPicPr/>
          <p:nvPr/>
        </p:nvPicPr>
        <p:blipFill>
          <a:blip r:embed="rId2"/>
          <a:srcRect l="41556" r="41250"/>
          <a:stretch/>
        </p:blipFill>
        <p:spPr>
          <a:xfrm>
            <a:off x="136800" y="4360680"/>
            <a:ext cx="1030680" cy="666360"/>
          </a:xfrm>
          <a:prstGeom prst="rect">
            <a:avLst/>
          </a:prstGeom>
          <a:ln>
            <a:noFill/>
          </a:ln>
        </p:spPr>
      </p:pic>
      <p:grpSp>
        <p:nvGrpSpPr>
          <p:cNvPr id="123" name="Group 44"/>
          <p:cNvGrpSpPr/>
          <p:nvPr/>
        </p:nvGrpSpPr>
        <p:grpSpPr>
          <a:xfrm>
            <a:off x="2503440" y="4541040"/>
            <a:ext cx="5046120" cy="208440"/>
            <a:chOff x="2503440" y="4541040"/>
            <a:chExt cx="5046120" cy="208440"/>
          </a:xfrm>
        </p:grpSpPr>
        <p:sp>
          <p:nvSpPr>
            <p:cNvPr id="124" name="CustomShape 45"/>
            <p:cNvSpPr/>
            <p:nvPr/>
          </p:nvSpPr>
          <p:spPr>
            <a:xfrm>
              <a:off x="2503440" y="4541040"/>
              <a:ext cx="3699360" cy="208440"/>
            </a:xfrm>
            <a:prstGeom prst="homePlate">
              <a:avLst>
                <a:gd name="adj" fmla="val 50000"/>
              </a:avLst>
            </a:prstGeom>
            <a:noFill/>
            <a:ln w="9360">
              <a:solidFill>
                <a:srgbClr val="E4E9E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5" name="CustomShape 46"/>
            <p:cNvSpPr/>
            <p:nvPr/>
          </p:nvSpPr>
          <p:spPr>
            <a:xfrm>
              <a:off x="5969160" y="4541040"/>
              <a:ext cx="681120" cy="208440"/>
            </a:xfrm>
            <a:prstGeom prst="chevron">
              <a:avLst>
                <a:gd name="adj" fmla="val 50000"/>
              </a:avLst>
            </a:prstGeom>
            <a:noFill/>
            <a:ln w="9360">
              <a:solidFill>
                <a:srgbClr val="E4E9E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6" name="CustomShape 47"/>
            <p:cNvSpPr/>
            <p:nvPr/>
          </p:nvSpPr>
          <p:spPr>
            <a:xfrm>
              <a:off x="6418800" y="4541040"/>
              <a:ext cx="681120" cy="208440"/>
            </a:xfrm>
            <a:prstGeom prst="chevron">
              <a:avLst>
                <a:gd name="adj" fmla="val 50000"/>
              </a:avLst>
            </a:prstGeom>
            <a:noFill/>
            <a:ln w="9360">
              <a:solidFill>
                <a:srgbClr val="E4E9E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27" name="CustomShape 48"/>
            <p:cNvSpPr/>
            <p:nvPr/>
          </p:nvSpPr>
          <p:spPr>
            <a:xfrm>
              <a:off x="6868440" y="4541040"/>
              <a:ext cx="681120" cy="208440"/>
            </a:xfrm>
            <a:prstGeom prst="chevron">
              <a:avLst>
                <a:gd name="adj" fmla="val 50000"/>
              </a:avLst>
            </a:prstGeom>
            <a:noFill/>
            <a:ln w="9360">
              <a:solidFill>
                <a:srgbClr val="E4E9ED"/>
              </a:solidFill>
              <a:round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Google Shape;493;p39"/>
          <p:cNvPicPr/>
          <p:nvPr/>
        </p:nvPicPr>
        <p:blipFill>
          <a:blip r:embed="rId2"/>
          <a:stretch/>
        </p:blipFill>
        <p:spPr>
          <a:xfrm>
            <a:off x="6801840" y="800280"/>
            <a:ext cx="2209680" cy="1961640"/>
          </a:xfrm>
          <a:prstGeom prst="rect">
            <a:avLst/>
          </a:prstGeom>
          <a:ln>
            <a:noFill/>
          </a:ln>
          <a:effectLst>
            <a:outerShdw dist="19080" dir="5400000">
              <a:srgbClr val="000000">
                <a:alpha val="50000"/>
              </a:srgbClr>
            </a:outerShdw>
          </a:effectLst>
        </p:spPr>
      </p:pic>
      <p:graphicFrame>
        <p:nvGraphicFramePr>
          <p:cNvPr id="129" name="Table 1"/>
          <p:cNvGraphicFramePr/>
          <p:nvPr/>
        </p:nvGraphicFramePr>
        <p:xfrm>
          <a:off x="650160" y="1719360"/>
          <a:ext cx="5577840" cy="2194560"/>
        </p:xfrm>
        <a:graphic>
          <a:graphicData uri="http://schemas.openxmlformats.org/drawingml/2006/table">
            <a:tbl>
              <a:tblPr/>
              <a:tblGrid>
                <a:gridCol w="27889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889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1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Lidar-Lite LED V4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1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Properties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Unit Size (H </a:t>
                      </a: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Arial"/>
                          <a:ea typeface="Arial"/>
                        </a:rPr>
                        <a:t>x </a:t>
                      </a: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W </a:t>
                      </a: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Arial"/>
                          <a:ea typeface="Arial"/>
                        </a:rPr>
                        <a:t>x </a:t>
                      </a: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D)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Arial"/>
                          <a:ea typeface="Arial"/>
                        </a:rPr>
                        <a:t>52.2 x 21.2 x 24.0 mm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Weight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14.6 g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Accuracy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050" b="0" strike="noStrike" spc="-1">
                          <a:solidFill>
                            <a:srgbClr val="4D5156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</a:rPr>
                        <a:t>±</a:t>
                      </a: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highlight>
                            <a:srgbClr val="FFFFFF"/>
                          </a:highlight>
                          <a:latin typeface="Arial"/>
                          <a:ea typeface="Arial"/>
                        </a:rPr>
                        <a:t>1cm to 2m, </a:t>
                      </a:r>
                      <a:r>
                        <a:rPr lang="en" sz="1050" b="0" strike="noStrike" spc="-1">
                          <a:solidFill>
                            <a:srgbClr val="4D5156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</a:rPr>
                        <a:t>±</a:t>
                      </a: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highlight>
                            <a:srgbClr val="FFFFFF"/>
                          </a:highlight>
                          <a:latin typeface="Arial"/>
                          <a:ea typeface="Arial"/>
                        </a:rPr>
                        <a:t> 2cm to 4m,</a:t>
                      </a:r>
                      <a:r>
                        <a:rPr lang="en" sz="1050" b="0" strike="noStrike" spc="-1">
                          <a:solidFill>
                            <a:srgbClr val="4D5156"/>
                          </a:solidFill>
                          <a:highlight>
                            <a:srgbClr val="FFFFFF"/>
                          </a:highlight>
                          <a:latin typeface="Roboto"/>
                          <a:ea typeface="Roboto"/>
                        </a:rPr>
                        <a:t>±</a:t>
                      </a: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highlight>
                            <a:srgbClr val="FFFFFF"/>
                          </a:highlight>
                          <a:latin typeface="Arial"/>
                          <a:ea typeface="Arial"/>
                        </a:rPr>
                        <a:t> 5cm to 10m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Range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Arial"/>
                          <a:ea typeface="Arial"/>
                        </a:rPr>
                        <a:t>5 cm -10 m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Interface 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Arial"/>
                          <a:ea typeface="Arial"/>
                        </a:rPr>
                        <a:t>I2C or ANT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Power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Arial"/>
                          <a:ea typeface="Arial"/>
                        </a:rPr>
                        <a:t>4.75-5.25 V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Times New Roman"/>
                          <a:ea typeface="Times New Roman"/>
                        </a:rPr>
                        <a:t>Price 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D9EAD3"/>
                          </a:solidFill>
                          <a:latin typeface="Arial"/>
                          <a:ea typeface="Arial"/>
                        </a:rPr>
                        <a:t>$59.95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D0E0E3"/>
                      </a:solidFill>
                    </a:lnL>
                    <a:lnR w="12240">
                      <a:solidFill>
                        <a:srgbClr val="D0E0E3"/>
                      </a:solidFill>
                    </a:lnR>
                    <a:lnT w="12240">
                      <a:solidFill>
                        <a:srgbClr val="D0E0E3"/>
                      </a:solidFill>
                    </a:lnT>
                    <a:lnB w="12240">
                      <a:solidFill>
                        <a:srgbClr val="D0E0E3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pic>
        <p:nvPicPr>
          <p:cNvPr id="130" name="Google Shape;495;p39"/>
          <p:cNvPicPr/>
          <p:nvPr/>
        </p:nvPicPr>
        <p:blipFill>
          <a:blip r:embed="rId3"/>
          <a:srcRect l="15324" t="12650" r="13107" b="8442"/>
          <a:stretch/>
        </p:blipFill>
        <p:spPr>
          <a:xfrm>
            <a:off x="6801840" y="3044880"/>
            <a:ext cx="2209680" cy="1961640"/>
          </a:xfrm>
          <a:prstGeom prst="rect">
            <a:avLst/>
          </a:prstGeom>
          <a:ln>
            <a:noFill/>
          </a:ln>
        </p:spPr>
      </p:pic>
      <p:sp>
        <p:nvSpPr>
          <p:cNvPr id="131" name="CustomShape 2"/>
          <p:cNvSpPr/>
          <p:nvPr/>
        </p:nvSpPr>
        <p:spPr>
          <a:xfrm>
            <a:off x="1406160" y="282240"/>
            <a:ext cx="3650400" cy="10281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Sensor</a:t>
            </a:r>
            <a:endParaRPr lang="en-US" sz="2800" b="0" strike="noStrike" spc="-1">
              <a:latin typeface="Arial"/>
            </a:endParaRPr>
          </a:p>
          <a:p>
            <a:pPr>
              <a:lnSpc>
                <a:spcPct val="100000"/>
              </a:lnSpc>
              <a:tabLst>
                <a:tab pos="0" algn="l"/>
              </a:tabLst>
            </a:pPr>
            <a:endParaRPr lang="en-US" sz="2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100" b="0" strike="noStrike" spc="-1">
                <a:solidFill>
                  <a:srgbClr val="F4CCCC"/>
                </a:solidFill>
                <a:latin typeface="Roboto Mono"/>
                <a:ea typeface="Roboto Mono"/>
              </a:rPr>
              <a:t>Lidar-Lite LED V4</a:t>
            </a:r>
            <a:endParaRPr lang="en-US" sz="2100" b="0" strike="noStrike" spc="-1">
              <a:latin typeface="Arial"/>
            </a:endParaRPr>
          </a:p>
        </p:txBody>
      </p:sp>
      <p:pic>
        <p:nvPicPr>
          <p:cNvPr id="132" name="Google Shape;497;p39"/>
          <p:cNvPicPr/>
          <p:nvPr/>
        </p:nvPicPr>
        <p:blipFill>
          <a:blip r:embed="rId4"/>
          <a:srcRect l="41556" r="41250"/>
          <a:stretch/>
        </p:blipFill>
        <p:spPr>
          <a:xfrm>
            <a:off x="136800" y="4360680"/>
            <a:ext cx="1030680" cy="6663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3" name="Table 1"/>
          <p:cNvGraphicFramePr/>
          <p:nvPr/>
        </p:nvGraphicFramePr>
        <p:xfrm>
          <a:off x="1465200" y="3279600"/>
          <a:ext cx="5942880" cy="1463040"/>
        </p:xfrm>
        <a:graphic>
          <a:graphicData uri="http://schemas.openxmlformats.org/drawingml/2006/table">
            <a:tbl>
              <a:tblPr/>
              <a:tblGrid>
                <a:gridCol w="1485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85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85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857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1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Cubesat Model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1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1 Unit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1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6 Unit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1" strike="noStrike" spc="-1">
                          <a:solidFill>
                            <a:srgbClr val="000000"/>
                          </a:solidFill>
                          <a:latin typeface="Times New Roman"/>
                          <a:ea typeface="Times New Roman"/>
                        </a:rPr>
                        <a:t>27 Unit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1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Dimensions(cm)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10 x 10 x 10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12 x 24 x 36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34 x 35 x 36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1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Extrusion Depths(cm)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1.5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2.5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10.5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1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Extrusion Radius(cm)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0.1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1.0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tabLst>
                          <a:tab pos="0" algn="l"/>
                        </a:tabLst>
                      </a:pPr>
                      <a:r>
                        <a:rPr lang="en" sz="1200" b="0" strike="noStrike" spc="-1">
                          <a:solidFill>
                            <a:srgbClr val="FFFFFF"/>
                          </a:solidFill>
                          <a:latin typeface="Times New Roman"/>
                          <a:ea typeface="Times New Roman"/>
                        </a:rPr>
                        <a:t>2.7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34" name="CustomShape 2"/>
          <p:cNvSpPr/>
          <p:nvPr/>
        </p:nvSpPr>
        <p:spPr>
          <a:xfrm>
            <a:off x="2138760" y="283320"/>
            <a:ext cx="4596120" cy="334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" sz="2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New Test Debris Models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135" name="Google Shape;504;p40"/>
          <p:cNvPicPr/>
          <p:nvPr/>
        </p:nvPicPr>
        <p:blipFill>
          <a:blip r:embed="rId2"/>
          <a:stretch/>
        </p:blipFill>
        <p:spPr>
          <a:xfrm>
            <a:off x="1617840" y="1163880"/>
            <a:ext cx="1948320" cy="1762200"/>
          </a:xfrm>
          <a:prstGeom prst="rect">
            <a:avLst/>
          </a:prstGeom>
          <a:ln w="38160">
            <a:solidFill>
              <a:srgbClr val="666666"/>
            </a:solidFill>
            <a:round/>
          </a:ln>
        </p:spPr>
      </p:pic>
      <p:pic>
        <p:nvPicPr>
          <p:cNvPr id="136" name="Picture 135"/>
          <p:cNvPicPr/>
          <p:nvPr/>
        </p:nvPicPr>
        <p:blipFill>
          <a:blip r:embed="rId3"/>
          <a:stretch/>
        </p:blipFill>
        <p:spPr>
          <a:xfrm>
            <a:off x="3814962" y="1163880"/>
            <a:ext cx="3148200" cy="1828800"/>
          </a:xfrm>
          <a:prstGeom prst="rect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CustomShape 1"/>
          <p:cNvSpPr/>
          <p:nvPr/>
        </p:nvSpPr>
        <p:spPr>
          <a:xfrm>
            <a:off x="-182880" y="365760"/>
            <a:ext cx="578844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sp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</a:pPr>
            <a:r>
              <a:rPr lang="en-US" sz="2800" b="0" strike="noStrike" spc="-1">
                <a:solidFill>
                  <a:srgbClr val="FFFFFF"/>
                </a:solidFill>
                <a:latin typeface="Roboto Mono"/>
                <a:ea typeface="Roboto Mono"/>
              </a:rPr>
              <a:t>Current System Diagram</a:t>
            </a:r>
            <a:endParaRPr lang="en-US" sz="2800" b="0" strike="noStrike" spc="-1">
              <a:latin typeface="Arial"/>
            </a:endParaRPr>
          </a:p>
        </p:txBody>
      </p:sp>
      <p:pic>
        <p:nvPicPr>
          <p:cNvPr id="138" name="Picture 137"/>
          <p:cNvPicPr/>
          <p:nvPr/>
        </p:nvPicPr>
        <p:blipFill>
          <a:blip r:embed="rId2"/>
          <a:stretch/>
        </p:blipFill>
        <p:spPr>
          <a:xfrm>
            <a:off x="2926080" y="822960"/>
            <a:ext cx="2934720" cy="4222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758</TotalTime>
  <Words>444</Words>
  <Application>Microsoft Office PowerPoint</Application>
  <PresentationFormat>On-screen Show (16:9)</PresentationFormat>
  <Paragraphs>119</Paragraphs>
  <Slides>14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4" baseType="lpstr">
      <vt:lpstr>Arial</vt:lpstr>
      <vt:lpstr>Roboto</vt:lpstr>
      <vt:lpstr>Roboto Condensed</vt:lpstr>
      <vt:lpstr>Roboto Mono</vt:lpstr>
      <vt:lpstr>Roboto Mono Regular</vt:lpstr>
      <vt:lpstr>StarSymbol</vt:lpstr>
      <vt:lpstr>Symbol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DISARM Milestone 3</dc:title>
  <dc:subject/>
  <dc:creator>Matthew Intriago</dc:creator>
  <dc:description/>
  <cp:lastModifiedBy>mintriago2017@fit.edu</cp:lastModifiedBy>
  <cp:revision>8</cp:revision>
  <dcterms:modified xsi:type="dcterms:W3CDTF">2020-12-04T19:43:10Z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10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